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27" r:id="rId2"/>
    <p:sldId id="426" r:id="rId3"/>
    <p:sldId id="430" r:id="rId4"/>
    <p:sldId id="431" r:id="rId5"/>
    <p:sldId id="432" r:id="rId6"/>
    <p:sldId id="429" r:id="rId7"/>
    <p:sldId id="256" r:id="rId8"/>
    <p:sldId id="257" r:id="rId9"/>
    <p:sldId id="418" r:id="rId10"/>
    <p:sldId id="419" r:id="rId11"/>
    <p:sldId id="421" r:id="rId12"/>
    <p:sldId id="423" r:id="rId13"/>
    <p:sldId id="424" r:id="rId14"/>
    <p:sldId id="425" r:id="rId15"/>
    <p:sldId id="433" r:id="rId16"/>
    <p:sldId id="435" r:id="rId17"/>
    <p:sldId id="436" r:id="rId18"/>
    <p:sldId id="437" r:id="rId19"/>
    <p:sldId id="438" r:id="rId20"/>
    <p:sldId id="439" r:id="rId21"/>
    <p:sldId id="441" r:id="rId22"/>
    <p:sldId id="440" r:id="rId23"/>
    <p:sldId id="42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1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CDE9D-5137-469F-91DD-1416C5E6FDC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446D8-CEB6-40E9-A28A-06ABBDAEDD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032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6801-1C0C-40F0-97BA-17D8B65E9E7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21B1C-22A9-4164-A051-356833357A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aichi.graphics/mpm_course2019/" TargetMode="External"/><Relationship Id="rId2" Type="http://schemas.openxmlformats.org/officeDocument/2006/relationships/hyperlink" Target="https://github.com/yuanming-hu/taich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taichi.graphics/me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6.png"/><Relationship Id="rId4" Type="http://schemas.openxmlformats.org/officeDocument/2006/relationships/video" Target="../media/media2.mp4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hyperlink" Target="https://mp.weixin.qq.com/s?__biz=MzIzNjc1NzUzMw==&amp;mid=2247535915&amp;idx=1&amp;sn=42f1f87bf96dc0e1cac728d85af67ac6&amp;chksm=e8d0fa59dfa7734ffa7dcb749e0d6b16cd0e90738f0d515723a1e18f233263cc07a464c92873&amp;mpshare=1&amp;scene=1&amp;srcid=&amp;sharer_sharetime=1585345581250&amp;sharer_shareid=d10e74f28b2083d55618796f1e1a246e&amp;key=8a65bc1f519f0e1396df79c0528f7e87a566a0111cf13a7997569e5d97eb3af32c30196e2f9b644b16dc65fa65e1c15d9517b804d0f3718c1e53f6ce051912796d30327cada273f14921959e89d1358a&amp;ascene=1&amp;uin=MjExNjA4NzYzMw%3D%3D&amp;devicetype=Windows+10&amp;version=62080079&amp;lang=zh_CN&amp;exportkey=Acja9ql8jjpOatEtZW5stiE%3D&amp;pass_ticket=1ttshrIrrDNX7TFLXTfvBOjs1LMpSDapuTOeitcMzqsYWOqGste0GnVe04XSGvJj" TargetMode="External"/><Relationship Id="rId7" Type="http://schemas.openxmlformats.org/officeDocument/2006/relationships/image" Target="../media/image4.gif"/><Relationship Id="rId2" Type="http://schemas.openxmlformats.org/officeDocument/2006/relationships/hyperlink" Target="https://zhuanlan.zhihu.com/p/9770060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libili.com/video/BV12J411H7aD?from=search&amp;seid=5264978424253115414" TargetMode="External"/><Relationship Id="rId5" Type="http://schemas.openxmlformats.org/officeDocument/2006/relationships/hyperlink" Target="https://www.bilibili.com/video/BV1d7411z7Ae?from=search&amp;seid=5264978424253115414" TargetMode="External"/><Relationship Id="rId4" Type="http://schemas.openxmlformats.org/officeDocument/2006/relationships/hyperlink" Target="https://www.bilibili.com/video/BV1TJ411V7aA/?spm_id_from=333.788.videocard.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aichi.graphics/mpm_course2019/" TargetMode="External"/><Relationship Id="rId2" Type="http://schemas.openxmlformats.org/officeDocument/2006/relationships/hyperlink" Target="https://www.seas.upenn.edu/~cffjiang/mp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taichi_mp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github.com/yuanming-hu/taichi_mpm#88-line-version-mit-license-download-c--javascript-version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1892"/>
          </a:xfrm>
        </p:spPr>
        <p:txBody>
          <a:bodyPr/>
          <a:lstStyle/>
          <a:p>
            <a:r>
              <a:rPr lang="en-US" altLang="zh-CN" dirty="0" smtClean="0"/>
              <a:t>Homework 7</a:t>
            </a:r>
            <a:endParaRPr lang="zh-CN" altLang="en-US" dirty="0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751810"/>
            <a:ext cx="9144000" cy="15059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smtClean="0"/>
              <a:t>Playing Simulation using </a:t>
            </a:r>
            <a:r>
              <a:rPr lang="en-US" altLang="zh-CN" sz="3200" dirty="0" err="1" smtClean="0"/>
              <a:t>Taichi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938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从粒子插值到格点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98513" y="2283660"/>
                <a:ext cx="1901161" cy="794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4:artisticCrisscrossEtching xmlns="" xmlns:a14="http://schemas.microsoft.com/office/drawing/2010/main" id="{DDE5B6B0-F964-4BA3-A24E-A40EB9C81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513" y="2283660"/>
                <a:ext cx="1901161" cy="7949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45686" y="2260912"/>
                <a:ext cx="5507662" cy="85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𝑖𝑝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nary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𝑖𝑝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4:artisticCrisscrossEtching xmlns="" xmlns:a14="http://schemas.microsoft.com/office/drawing/2010/main" id="{F854439D-C306-4325-A78C-0A18D0CDF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686" y="2260912"/>
                <a:ext cx="5507662" cy="85927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441166" y="4508011"/>
                <a:ext cx="4249625" cy="794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(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𝑝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n-US" altLang="zh-CN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𝑝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4:artisticCrisscrossEtching xmlns="" xmlns:a14="http://schemas.microsoft.com/office/drawing/2010/main" id="{A79CC770-B14F-4378-8E30-33188A2EF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166" y="4508011"/>
                <a:ext cx="4249625" cy="7949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30487" y="6123548"/>
                <a:ext cx="1386533" cy="699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4:artisticCrisscrossEtching xmlns="" xmlns:a14="http://schemas.microsoft.com/office/drawing/2010/main" id="{07D80B20-419C-40DE-B0C3-61E82429E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487" y="6123548"/>
                <a:ext cx="1386533" cy="6999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35861" y="2473576"/>
            <a:ext cx="122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质量插值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43722" y="2497054"/>
            <a:ext cx="122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质量守恒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8514" y="4676702"/>
            <a:ext cx="122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动量插值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68507" y="6321850"/>
            <a:ext cx="255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可自行验证动量守恒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8306" y="6321850"/>
            <a:ext cx="17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计算格点速度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2403" y="3556253"/>
            <a:ext cx="223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格点速度计算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2403" y="1622943"/>
            <a:ext cx="214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格点质量计算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603389" y="5291894"/>
                <a:ext cx="7884594" cy="480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/>
                          </a:rPr>
                          <m:t>𝑩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</m:sub>
                      <m:sup/>
                    </m:sSub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𝑝</m:t>
                                </m:r>
                              </m:sub>
                              <m:sup/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𝑩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  <m:sup/>
                        </m:sSubSup>
                      </m:e>
                    </m:nary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r>
                              <a:rPr lang="en-US" altLang="zh-CN" i="1">
                                <a:latin typeface="Cambria Math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  <m:sup/>
                            </m:sSub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𝑫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</m:sub>
                      <m:sup/>
                    </m:sSubSup>
                    <m:r>
                      <a:rPr lang="en-US" altLang="zh-CN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  <m:sup/>
                        </m:sSubSup>
                      </m:e>
                    </m:nary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</m:sSubSup>
                        <m: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𝑝</m:t>
                            </m:r>
                          </m:sub>
                          <m:sup/>
                        </m:sSubSup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r>
                              <a:rPr lang="en-US" altLang="zh-CN" i="1">
                                <a:latin typeface="Cambria Math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  <m:sup/>
                            </m:sSub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89" y="5291894"/>
                <a:ext cx="7884594" cy="480260"/>
              </a:xfrm>
              <a:prstGeom prst="rect">
                <a:avLst/>
              </a:prstGeom>
              <a:blipFill>
                <a:blip r:embed="rId6"/>
                <a:stretch>
                  <a:fillRect r="-9358" b="-24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更新格点信息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222211" y="3615577"/>
                <a:ext cx="2831801" cy="699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𝑖𝑒𝑥𝑡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4:artisticCrisscrossEtching xmlns:a14="http://schemas.microsoft.com/office/drawing/2010/main" xmlns="" id="{47FD7A04-0C1E-4590-B247-487DBC847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211" y="3615577"/>
                <a:ext cx="2831801" cy="6999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704193" y="3734714"/>
            <a:ext cx="214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格点速度更新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04193" y="5162542"/>
            <a:ext cx="1703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碰撞处理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89554" y="5208406"/>
            <a:ext cx="345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仅对在边界附近的格点进行处理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27667" y="2214680"/>
                <a:ext cx="5658472" cy="83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𝛹</m:t>
                              </m:r>
                            </m:e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f>
                            <m:f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𝑝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4:artisticCrisscrossEtching xmlns:a14="http://schemas.microsoft.com/office/drawing/2010/main" xmlns="" id="{8A2B624E-678A-4E3C-B507-136477618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667" y="2214680"/>
                <a:ext cx="5658472" cy="8393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4"/>
          <p:cNvSpPr txBox="1"/>
          <p:nvPr/>
        </p:nvSpPr>
        <p:spPr>
          <a:xfrm>
            <a:off x="704193" y="2394930"/>
            <a:ext cx="214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格点受力计算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从格点插值到粒子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33447" y="2821722"/>
                <a:ext cx="1973874" cy="689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  <m:sup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447" y="2821722"/>
                <a:ext cx="1973874" cy="68980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28497" y="2263303"/>
            <a:ext cx="23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粒子速度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47490" y="2930793"/>
            <a:ext cx="122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速度插值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695506" y="3908601"/>
            <a:ext cx="3176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粒子质量不必插值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更新粒子信息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863290" y="1934700"/>
                <a:ext cx="2266646" cy="395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4:artisticCrisscrossEtching xmlns:a14="http://schemas.microsoft.com/office/drawing/2010/main" xmlns="" id="{05AAACE0-AD5A-46B5-A177-D684AFDC8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90" y="1934700"/>
                <a:ext cx="2266646" cy="395686"/>
              </a:xfrm>
              <a:prstGeom prst="rect">
                <a:avLst/>
              </a:prstGeom>
              <a:blipFill rotWithShape="1"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8068" y="1938313"/>
            <a:ext cx="232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粒子位置更新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6465" y="3622644"/>
            <a:ext cx="343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粒子形变梯度添加约束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465" y="2773072"/>
            <a:ext cx="214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形变梯度更新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863290" y="2773072"/>
                <a:ext cx="2604367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4:artisticCrisscrossEtching xmlns:a14="http://schemas.microsoft.com/office/drawing/2010/main" xmlns="" id="{EB6E44B6-DEAF-45A9-ABBF-BA3727E5B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90" y="2773072"/>
                <a:ext cx="2604367" cy="410497"/>
              </a:xfrm>
              <a:prstGeom prst="rect">
                <a:avLst/>
              </a:prstGeom>
              <a:blipFill rotWithShape="1">
                <a:blip r:embed="rId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11" y="3453698"/>
            <a:ext cx="3168650" cy="1704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4135237" y="5240973"/>
            <a:ext cx="198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弹塑性模型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374253"/>
            <a:ext cx="3676650" cy="3219450"/>
          </a:xfrm>
        </p:spPr>
      </p:pic>
      <p:sp>
        <p:nvSpPr>
          <p:cNvPr id="5" name="文本框 4"/>
          <p:cNvSpPr txBox="1"/>
          <p:nvPr/>
        </p:nvSpPr>
        <p:spPr>
          <a:xfrm>
            <a:off x="7588250" y="3991213"/>
            <a:ext cx="376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白色：雪；红色：果冻；蓝色：水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791369"/>
            <a:ext cx="4718050" cy="4718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90" y="4610100"/>
            <a:ext cx="6518235" cy="19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Simulation by </a:t>
            </a:r>
            <a:r>
              <a:rPr lang="en-US" altLang="zh-CN" dirty="0" err="1" smtClean="0"/>
              <a:t>Taichi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50" y="1390254"/>
            <a:ext cx="4514850" cy="253960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50" y="4113610"/>
            <a:ext cx="4514850" cy="25396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6" y="2304257"/>
            <a:ext cx="5779910" cy="32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6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Simulation by </a:t>
            </a:r>
            <a:r>
              <a:rPr lang="en-US" altLang="zh-CN" dirty="0" err="1" smtClean="0"/>
              <a:t>Taichi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48" y="1486694"/>
            <a:ext cx="9410860" cy="23233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4032250"/>
            <a:ext cx="9410858" cy="25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0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编译代码</a:t>
            </a:r>
            <a:r>
              <a:rPr lang="en-US" altLang="zh-CN" dirty="0" err="1" smtClean="0"/>
              <a:t>Taichi.h</a:t>
            </a:r>
            <a:r>
              <a:rPr lang="zh-CN" altLang="en-US" dirty="0"/>
              <a:t>和</a:t>
            </a:r>
            <a:r>
              <a:rPr lang="en-US" altLang="zh-CN" dirty="0" smtClean="0"/>
              <a:t>mls-mpm88.cpp</a:t>
            </a:r>
            <a:r>
              <a:rPr lang="zh-CN" altLang="en-US" dirty="0" smtClean="0"/>
              <a:t>并运行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将得到的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个雪块落地碰撞的动画生成动画文件</a:t>
            </a:r>
            <a:endParaRPr lang="en-US" altLang="zh-CN" dirty="0" smtClean="0"/>
          </a:p>
          <a:p>
            <a:r>
              <a:rPr lang="zh-CN" altLang="en-US" dirty="0"/>
              <a:t>任务</a:t>
            </a:r>
            <a:endParaRPr lang="en-US" altLang="zh-CN" dirty="0"/>
          </a:p>
          <a:p>
            <a:pPr lvl="1"/>
            <a:r>
              <a:rPr lang="zh-CN" altLang="en-US" dirty="0" smtClean="0"/>
              <a:t>理解和学习</a:t>
            </a:r>
            <a:r>
              <a:rPr lang="en-US" altLang="zh-CN" dirty="0" smtClean="0"/>
              <a:t>mls-mpm88.cpp</a:t>
            </a:r>
            <a:r>
              <a:rPr lang="zh-CN" altLang="en-US" dirty="0" smtClean="0"/>
              <a:t>中的代码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代码中给出的范例基础</a:t>
            </a:r>
            <a:r>
              <a:rPr lang="zh-CN" altLang="en-US" dirty="0" smtClean="0"/>
              <a:t>上进行各种尝试和扩展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可以是创建自己的场景、物理仿真结果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可以</a:t>
            </a:r>
            <a:r>
              <a:rPr lang="zh-CN" altLang="en-US" dirty="0"/>
              <a:t>是物理原理的</a:t>
            </a:r>
            <a:r>
              <a:rPr lang="zh-CN" altLang="en-US" dirty="0" smtClean="0"/>
              <a:t>探究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可以</a:t>
            </a:r>
            <a:r>
              <a:rPr lang="zh-CN" altLang="en-US" dirty="0"/>
              <a:t>是仿真场景的</a:t>
            </a:r>
            <a:r>
              <a:rPr lang="zh-CN" altLang="en-US" dirty="0" smtClean="0"/>
              <a:t>设计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也</a:t>
            </a:r>
            <a:r>
              <a:rPr lang="zh-CN" altLang="en-US" dirty="0"/>
              <a:t>可以是结果的渲染</a:t>
            </a:r>
            <a:r>
              <a:rPr lang="zh-CN" altLang="en-US" dirty="0" smtClean="0"/>
              <a:t>呈现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82" y="307250"/>
            <a:ext cx="3392805" cy="3392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694" y="4238897"/>
            <a:ext cx="3904384" cy="23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参考模仿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samples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snow_colli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73" y="1734801"/>
            <a:ext cx="2592071" cy="465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C:\Users\dell\AppData\Local\Microsoft\Windows\INetCache\Content.Word\mi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00" y="1690688"/>
            <a:ext cx="2350000" cy="466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30" y="1710815"/>
            <a:ext cx="2320625" cy="4629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94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Taichi</a:t>
            </a:r>
            <a:r>
              <a:rPr lang="zh-CN" altLang="en-US" dirty="0" smtClean="0"/>
              <a:t>（太极）简介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 smtClean="0"/>
              <a:t>Taichi</a:t>
            </a:r>
            <a:r>
              <a:rPr lang="en-US" altLang="zh-CN" dirty="0" smtClean="0"/>
              <a:t>: </a:t>
            </a:r>
            <a:r>
              <a:rPr lang="zh-CN" altLang="en-US" dirty="0" smtClean="0"/>
              <a:t>用于高效仿真计算的编程语言</a:t>
            </a:r>
            <a:endParaRPr lang="en-US" altLang="zh-CN" dirty="0" smtClean="0"/>
          </a:p>
          <a:p>
            <a:pPr lvl="1"/>
            <a:r>
              <a:rPr lang="zh-CN" altLang="en-US" dirty="0"/>
              <a:t>图形之道：降低图形学的入门</a:t>
            </a:r>
            <a:r>
              <a:rPr lang="zh-CN" altLang="en-US" dirty="0" smtClean="0"/>
              <a:t>门槛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2"/>
              </a:rPr>
              <a:t>https://github.com/yuanming-hu/taichi</a:t>
            </a:r>
            <a:endParaRPr lang="en-US" altLang="zh-CN" dirty="0" smtClean="0"/>
          </a:p>
          <a:p>
            <a:r>
              <a:rPr lang="zh-CN" altLang="en-US" dirty="0" smtClean="0"/>
              <a:t>资料与论文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http://taichi.graphics/mpm_course2019/</a:t>
            </a:r>
            <a:r>
              <a:rPr lang="en-US" altLang="zh-CN" dirty="0" smtClean="0"/>
              <a:t>  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Siggraph</a:t>
            </a:r>
            <a:r>
              <a:rPr lang="en-US" altLang="zh-CN" dirty="0" smtClean="0"/>
              <a:t> 2019 course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Taichi</a:t>
            </a:r>
            <a:r>
              <a:rPr lang="en-US" altLang="zh-CN" dirty="0"/>
              <a:t>: A Language for High-Performance Computation on Spatially Sparse Data Structures (</a:t>
            </a:r>
            <a:r>
              <a:rPr lang="en-US" altLang="zh-CN" dirty="0" err="1"/>
              <a:t>Siggraph</a:t>
            </a:r>
            <a:r>
              <a:rPr lang="en-US" altLang="zh-CN" dirty="0"/>
              <a:t> Asia 2019 paper)</a:t>
            </a:r>
          </a:p>
          <a:p>
            <a:r>
              <a:rPr lang="zh-CN" altLang="en-US" dirty="0" smtClean="0"/>
              <a:t>作者：胡渊鸣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2013-2017</a:t>
            </a:r>
            <a:r>
              <a:rPr lang="zh-CN" altLang="en-US" dirty="0" smtClean="0"/>
              <a:t>：清华大学姚班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2017-</a:t>
            </a:r>
            <a:r>
              <a:rPr lang="zh-CN" altLang="en-US" dirty="0" smtClean="0"/>
              <a:t>至今：</a:t>
            </a:r>
            <a:r>
              <a:rPr lang="en-US" altLang="zh-CN" dirty="0" smtClean="0"/>
              <a:t>MIT</a:t>
            </a:r>
            <a:r>
              <a:rPr lang="zh-CN" altLang="en-US" dirty="0" smtClean="0"/>
              <a:t>博士生</a:t>
            </a:r>
            <a:endParaRPr lang="en-US" altLang="zh-CN" dirty="0" smtClean="0"/>
          </a:p>
          <a:p>
            <a:pPr lvl="1"/>
            <a:r>
              <a:rPr lang="zh-CN" altLang="en-US" dirty="0"/>
              <a:t>主导设计、开发了</a:t>
            </a:r>
            <a:r>
              <a:rPr lang="en-US" altLang="zh-CN" dirty="0" err="1"/>
              <a:t>Taichi</a:t>
            </a:r>
            <a:r>
              <a:rPr lang="zh-CN" altLang="en-US" dirty="0"/>
              <a:t>编程语言及其优化</a:t>
            </a:r>
            <a:r>
              <a:rPr lang="zh-CN" altLang="en-US" dirty="0" smtClean="0"/>
              <a:t>编译器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4"/>
              </a:rPr>
              <a:t>http</a:t>
            </a:r>
            <a:r>
              <a:rPr lang="en-US" altLang="zh-CN" dirty="0">
                <a:hlinkClick r:id="rId4"/>
              </a:rPr>
              <a:t>://taichi.graphics/me/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624" y="4109244"/>
            <a:ext cx="2489244" cy="24892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178" y="499502"/>
            <a:ext cx="3903690" cy="14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参考模仿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samples</a:t>
            </a:r>
            <a:endParaRPr lang="zh-CN" altLang="en-US" dirty="0"/>
          </a:p>
        </p:txBody>
      </p:sp>
      <p:pic>
        <p:nvPicPr>
          <p:cNvPr id="4" name="sampl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3225" y="2055019"/>
            <a:ext cx="3579813" cy="3579813"/>
          </a:xfrm>
        </p:spPr>
      </p:pic>
      <p:pic>
        <p:nvPicPr>
          <p:cNvPr id="5" name="sample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30701" y="2038350"/>
            <a:ext cx="3596482" cy="3596482"/>
          </a:xfrm>
          <a:prstGeom prst="rect">
            <a:avLst/>
          </a:prstGeom>
        </p:spPr>
      </p:pic>
      <p:pic>
        <p:nvPicPr>
          <p:cNvPr id="6" name="sample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23263" y="2038350"/>
            <a:ext cx="3579813" cy="35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8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Samples 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修改的代码之处都用如下作了标记：</a:t>
            </a:r>
          </a:p>
          <a:p>
            <a:endParaRPr lang="zh-CN" altLang="en-US" dirty="0"/>
          </a:p>
          <a:p>
            <a:r>
              <a:rPr lang="en-US" altLang="zh-CN" dirty="0" smtClean="0"/>
              <a:t>/*****************************(</a:t>
            </a:r>
            <a:r>
              <a:rPr lang="en-US" altLang="zh-CN" dirty="0"/>
              <a:t>1</a:t>
            </a:r>
            <a:r>
              <a:rPr lang="en-US" altLang="zh-CN" dirty="0" smtClean="0"/>
              <a:t>)***********************************/</a:t>
            </a:r>
            <a:endParaRPr lang="en-US" altLang="zh-CN" dirty="0"/>
          </a:p>
          <a:p>
            <a:r>
              <a:rPr lang="en-US" altLang="zh-CN" dirty="0"/>
              <a:t>here are the new codes...</a:t>
            </a:r>
          </a:p>
          <a:p>
            <a:r>
              <a:rPr lang="en-US" altLang="zh-CN" dirty="0" smtClean="0"/>
              <a:t>//////////////////////////////////////////////////////////////////////////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3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开放探究式任务：创意、好玩、有趣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14785"/>
            <a:ext cx="10650583" cy="4625203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构建不同的模拟场景</a:t>
            </a:r>
            <a:r>
              <a:rPr lang="en-US" altLang="zh-CN" dirty="0"/>
              <a:t>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add_objec</a:t>
            </a:r>
            <a:r>
              <a:rPr lang="zh-CN" altLang="en-US" dirty="0" smtClean="0"/>
              <a:t>函数</a:t>
            </a:r>
            <a:r>
              <a:rPr lang="zh-CN" altLang="en-US" dirty="0"/>
              <a:t>设计自己的模拟场景（可以改变模拟物体的形状、粒子数目、初始位置、初始速度等等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探究</a:t>
            </a:r>
            <a:r>
              <a:rPr lang="zh-CN" altLang="en-US" dirty="0"/>
              <a:t>参数空间：通过调整不同的参数设置体会不同参数对仿真结果的</a:t>
            </a:r>
            <a:r>
              <a:rPr lang="zh-CN" altLang="en-US" dirty="0" smtClean="0"/>
              <a:t>影响</a:t>
            </a:r>
            <a:r>
              <a:rPr lang="en-US" altLang="zh-CN" dirty="0" smtClean="0"/>
              <a:t>★</a:t>
            </a:r>
            <a:r>
              <a:rPr lang="en-US" altLang="zh-CN" dirty="0"/>
              <a:t> 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比如：探究</a:t>
            </a:r>
            <a:r>
              <a:rPr lang="zh-CN" altLang="en-US" dirty="0"/>
              <a:t>杨氏模量</a:t>
            </a:r>
            <a:r>
              <a:rPr lang="en-US" altLang="zh-CN" dirty="0"/>
              <a:t>E</a:t>
            </a:r>
            <a:r>
              <a:rPr lang="zh-CN" altLang="en-US" dirty="0"/>
              <a:t>对雪模拟的</a:t>
            </a:r>
            <a:r>
              <a:rPr lang="zh-CN" altLang="en-US" dirty="0" smtClean="0"/>
              <a:t>影响，</a:t>
            </a:r>
            <a:r>
              <a:rPr lang="zh-CN" altLang="en-US" dirty="0"/>
              <a:t>结合其背后的物理原理进行比较</a:t>
            </a:r>
            <a:r>
              <a:rPr lang="zh-CN" altLang="en-US" dirty="0" smtClean="0"/>
              <a:t>分析</a:t>
            </a:r>
            <a:endParaRPr lang="zh-CN" altLang="en-US" dirty="0"/>
          </a:p>
          <a:p>
            <a:r>
              <a:rPr lang="zh-CN" altLang="en-US" dirty="0" smtClean="0"/>
              <a:t>探究</a:t>
            </a:r>
            <a:r>
              <a:rPr lang="zh-CN" altLang="en-US" dirty="0" smtClean="0"/>
              <a:t>其他算法</a:t>
            </a:r>
            <a:r>
              <a:rPr lang="zh-CN" altLang="en-US" dirty="0"/>
              <a:t>和模型：通过改变物理模型、改变模拟算法实现新的模拟</a:t>
            </a:r>
            <a:r>
              <a:rPr lang="zh-CN" altLang="en-US" dirty="0" smtClean="0"/>
              <a:t>结果</a:t>
            </a:r>
            <a:r>
              <a:rPr lang="en-US" altLang="zh-CN" dirty="0" smtClean="0"/>
              <a:t>★★★</a:t>
            </a:r>
          </a:p>
          <a:p>
            <a:pPr lvl="1"/>
            <a:r>
              <a:rPr lang="zh-CN" altLang="en-US" dirty="0" smtClean="0"/>
              <a:t>比如：水冲击弹性</a:t>
            </a:r>
            <a:r>
              <a:rPr lang="zh-CN" altLang="en-US" dirty="0"/>
              <a:t>物体的</a:t>
            </a:r>
            <a:r>
              <a:rPr lang="zh-CN" altLang="en-US" dirty="0" smtClean="0"/>
              <a:t>模拟</a:t>
            </a:r>
            <a:endParaRPr lang="zh-CN" altLang="en-US" dirty="0"/>
          </a:p>
          <a:p>
            <a:r>
              <a:rPr lang="zh-CN" altLang="en-US" dirty="0" smtClean="0"/>
              <a:t>渲染</a:t>
            </a:r>
            <a:r>
              <a:rPr lang="zh-CN" altLang="en-US" dirty="0"/>
              <a:t>与</a:t>
            </a:r>
            <a:r>
              <a:rPr lang="zh-CN" altLang="en-US" dirty="0" smtClean="0"/>
              <a:t>绘制</a:t>
            </a:r>
            <a:r>
              <a:rPr lang="zh-CN" altLang="en-US" dirty="0" smtClean="0"/>
              <a:t>（可选</a:t>
            </a:r>
            <a:r>
              <a:rPr lang="en-US" altLang="zh-CN" dirty="0" smtClean="0"/>
              <a:t> </a:t>
            </a:r>
            <a:r>
              <a:rPr lang="en-US" altLang="zh-CN" dirty="0" smtClean="0"/>
              <a:t>★★★★</a:t>
            </a:r>
            <a:r>
              <a:rPr lang="en-US" altLang="zh-CN" dirty="0"/>
              <a:t>★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使用商业</a:t>
            </a:r>
            <a:r>
              <a:rPr lang="zh-CN" altLang="en-US" dirty="0"/>
              <a:t>软件（</a:t>
            </a:r>
            <a:r>
              <a:rPr lang="zh-CN" altLang="en-US" dirty="0" smtClean="0"/>
              <a:t>如</a:t>
            </a:r>
            <a:r>
              <a:rPr lang="en-US" altLang="zh-CN" dirty="0" smtClean="0"/>
              <a:t>Houdini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Blender</a:t>
            </a:r>
            <a:r>
              <a:rPr lang="zh-CN" altLang="en-US" dirty="0" smtClean="0"/>
              <a:t>等</a:t>
            </a:r>
            <a:r>
              <a:rPr lang="zh-CN" altLang="en-US" dirty="0"/>
              <a:t>）对结果进行</a:t>
            </a:r>
            <a:r>
              <a:rPr lang="zh-CN" altLang="en-US" dirty="0" smtClean="0"/>
              <a:t>渲染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856" y="116587"/>
            <a:ext cx="1549309" cy="16981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986" y="5000413"/>
            <a:ext cx="20955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8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作业递交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1989513" y="1850966"/>
            <a:ext cx="8434647" cy="4232333"/>
          </a:xfrm>
        </p:spPr>
        <p:txBody>
          <a:bodyPr/>
          <a:lstStyle/>
          <a:p>
            <a:r>
              <a:rPr lang="zh-CN" altLang="en-US" dirty="0" smtClean="0"/>
              <a:t>递交内容：程序代码及实验报告（含仿真视频）</a:t>
            </a:r>
            <a:endParaRPr lang="en-US" altLang="zh-CN" dirty="0" smtClean="0"/>
          </a:p>
          <a:p>
            <a:r>
              <a:rPr lang="zh-CN" altLang="en-US" dirty="0" smtClean="0"/>
              <a:t>递交时间：</a:t>
            </a:r>
            <a:r>
              <a:rPr lang="en-US" altLang="zh-CN" dirty="0" smtClean="0">
                <a:solidFill>
                  <a:srgbClr val="FF0000"/>
                </a:solidFill>
              </a:rPr>
              <a:t>2020 </a:t>
            </a:r>
            <a:r>
              <a:rPr lang="zh-CN" altLang="en-US" dirty="0" smtClean="0">
                <a:solidFill>
                  <a:srgbClr val="FF0000"/>
                </a:solidFill>
              </a:rPr>
              <a:t>年 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月</a:t>
            </a:r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日星期日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987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96" y="82434"/>
            <a:ext cx="11629008" cy="671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99</a:t>
            </a:r>
            <a:r>
              <a:rPr lang="zh-CN" altLang="en-US" dirty="0" smtClean="0"/>
              <a:t>行</a:t>
            </a:r>
            <a:r>
              <a:rPr lang="zh-CN" altLang="en-US" dirty="0"/>
              <a:t>代码实现</a:t>
            </a:r>
            <a:r>
              <a:rPr lang="en-US" altLang="zh-CN" dirty="0"/>
              <a:t>《</a:t>
            </a:r>
            <a:r>
              <a:rPr lang="zh-CN" altLang="en-US" dirty="0"/>
              <a:t>冰雪奇缘</a:t>
            </a:r>
            <a:r>
              <a:rPr lang="en-US" altLang="zh-CN" dirty="0" smtClean="0"/>
              <a:t>》</a:t>
            </a:r>
            <a:r>
              <a:rPr lang="zh-CN" altLang="en-US" dirty="0" smtClean="0"/>
              <a:t>特效</a:t>
            </a:r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914400" y="1562101"/>
            <a:ext cx="10515600" cy="4921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hlinkClick r:id="rId2"/>
              </a:rPr>
              <a:t>https://zhuanlan.zhihu.com/p/97700605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《</a:t>
            </a:r>
            <a:r>
              <a:rPr lang="zh-CN" altLang="en-US" dirty="0" smtClean="0">
                <a:hlinkClick r:id="rId3"/>
              </a:rPr>
              <a:t>量子位</a:t>
            </a:r>
            <a:r>
              <a:rPr lang="en-US" altLang="zh-CN" dirty="0" smtClean="0">
                <a:hlinkClick r:id="rId3"/>
              </a:rPr>
              <a:t>》</a:t>
            </a:r>
            <a:r>
              <a:rPr lang="zh-CN" altLang="en-US" dirty="0" smtClean="0">
                <a:hlinkClick r:id="rId3"/>
              </a:rPr>
              <a:t>：</a:t>
            </a:r>
            <a:r>
              <a:rPr lang="zh-CN" altLang="en-US" dirty="0">
                <a:hlinkClick r:id="rId3"/>
              </a:rPr>
              <a:t>创世的快乐</a:t>
            </a:r>
            <a:endParaRPr lang="zh-CN" altLang="en-US" dirty="0"/>
          </a:p>
          <a:p>
            <a:r>
              <a:rPr lang="zh-CN" altLang="en-US" dirty="0" smtClean="0">
                <a:hlinkClick r:id="rId4"/>
              </a:rPr>
              <a:t>将门课程：</a:t>
            </a:r>
            <a:r>
              <a:rPr lang="en-US" altLang="zh-CN" dirty="0" err="1">
                <a:hlinkClick r:id="rId4"/>
              </a:rPr>
              <a:t>Taichi</a:t>
            </a:r>
            <a:r>
              <a:rPr lang="zh-CN" altLang="en-US" dirty="0">
                <a:hlinkClick r:id="rId4"/>
              </a:rPr>
              <a:t>编程语言</a:t>
            </a:r>
            <a:r>
              <a:rPr lang="en-US" altLang="zh-CN" dirty="0">
                <a:hlinkClick r:id="rId4"/>
              </a:rPr>
              <a:t>—</a:t>
            </a:r>
            <a:r>
              <a:rPr lang="zh-CN" altLang="en-US" dirty="0">
                <a:hlinkClick r:id="rId4"/>
              </a:rPr>
              <a:t>高性能稀疏视觉计算与可微编程</a:t>
            </a:r>
            <a:endParaRPr lang="en-US" altLang="zh-CN" dirty="0" smtClean="0"/>
          </a:p>
          <a:p>
            <a:r>
              <a:rPr lang="zh-CN" altLang="en-US" dirty="0" smtClean="0"/>
              <a:t>其他</a:t>
            </a:r>
            <a:r>
              <a:rPr lang="en-US" altLang="zh-CN" dirty="0" smtClean="0">
                <a:hlinkClick r:id="rId5"/>
              </a:rPr>
              <a:t>1</a:t>
            </a:r>
            <a:r>
              <a:rPr lang="en-US" altLang="zh-CN" dirty="0" smtClean="0"/>
              <a:t>, </a:t>
            </a:r>
            <a:r>
              <a:rPr lang="en-US" altLang="zh-CN" dirty="0" smtClean="0">
                <a:hlinkClick r:id="rId6"/>
              </a:rPr>
              <a:t>2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2217737"/>
            <a:ext cx="3846513" cy="216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2217737"/>
            <a:ext cx="3846512" cy="216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Taichi</a:t>
            </a:r>
            <a:r>
              <a:rPr lang="en-US" altLang="zh-CN" dirty="0" smtClean="0"/>
              <a:t> MPM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MPM</a:t>
            </a:r>
            <a:r>
              <a:rPr lang="zh-CN" altLang="en-US" dirty="0" smtClean="0"/>
              <a:t> </a:t>
            </a:r>
            <a:r>
              <a:rPr lang="en-US" altLang="zh-CN" dirty="0" smtClean="0"/>
              <a:t>(Material </a:t>
            </a:r>
            <a:r>
              <a:rPr lang="en-US" altLang="zh-CN" dirty="0"/>
              <a:t>Point </a:t>
            </a:r>
            <a:r>
              <a:rPr lang="en-US" altLang="zh-CN" dirty="0" smtClean="0"/>
              <a:t>Method: </a:t>
            </a:r>
            <a:r>
              <a:rPr lang="zh-CN" altLang="en-US" dirty="0" smtClean="0"/>
              <a:t>物质点法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https://www.seas.upenn.edu/~cffjiang/mpm.html</a:t>
            </a:r>
            <a:endParaRPr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>
                <a:hlinkClick r:id="rId3"/>
              </a:rPr>
              <a:t>http</a:t>
            </a:r>
            <a:r>
              <a:rPr lang="en-US" altLang="zh-CN" sz="2400" dirty="0">
                <a:hlinkClick r:id="rId3"/>
              </a:rPr>
              <a:t>://taichi.graphics/mpm_course2019/</a:t>
            </a:r>
            <a:r>
              <a:rPr lang="en-US" altLang="zh-CN" sz="2400" dirty="0"/>
              <a:t>  </a:t>
            </a:r>
            <a:r>
              <a:rPr lang="zh-CN" altLang="en-US" sz="2400" dirty="0"/>
              <a:t>（</a:t>
            </a:r>
            <a:r>
              <a:rPr lang="en-US" altLang="zh-CN" sz="2400" dirty="0" err="1"/>
              <a:t>Siggraph</a:t>
            </a:r>
            <a:r>
              <a:rPr lang="en-US" altLang="zh-CN" sz="2400" dirty="0"/>
              <a:t> 2019 course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dirty="0" smtClean="0"/>
              <a:t>MLS-MPM (Moving Least-squares MPM)</a:t>
            </a:r>
          </a:p>
          <a:p>
            <a:pPr lvl="1"/>
            <a:r>
              <a:rPr lang="zh-CN" altLang="en-US" dirty="0" smtClean="0"/>
              <a:t>移动</a:t>
            </a:r>
            <a:r>
              <a:rPr lang="zh-CN" altLang="en-US" dirty="0"/>
              <a:t>最小二乘物</a:t>
            </a:r>
            <a:r>
              <a:rPr lang="zh-CN" altLang="en-US" dirty="0" smtClean="0"/>
              <a:t>质点法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大四完成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发表论文：</a:t>
            </a:r>
            <a:r>
              <a:rPr lang="en-US" altLang="zh-CN" dirty="0" err="1" smtClean="0"/>
              <a:t>Siggraph</a:t>
            </a:r>
            <a:r>
              <a:rPr lang="en-US" altLang="zh-CN" dirty="0" smtClean="0"/>
              <a:t> 2018</a:t>
            </a:r>
          </a:p>
          <a:p>
            <a:r>
              <a:rPr lang="zh-CN" altLang="en-US" dirty="0" smtClean="0"/>
              <a:t>项目链接：</a:t>
            </a:r>
            <a:endParaRPr lang="en-US" altLang="zh-CN" dirty="0"/>
          </a:p>
          <a:p>
            <a:pPr lvl="1"/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github.com/yuanming-hu/taichi_mpm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862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88</a:t>
            </a:r>
            <a:r>
              <a:rPr lang="zh-CN" altLang="en-US" dirty="0" smtClean="0"/>
              <a:t>行代码实现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076950" cy="435133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://github.com/yuanming-hu/taichi_mpm#88-line-version-mit-license-download-c--</a:t>
            </a:r>
            <a:r>
              <a:rPr lang="en-US" altLang="zh-CN" dirty="0" smtClean="0">
                <a:hlinkClick r:id="rId2"/>
              </a:rPr>
              <a:t>javascript-versions</a:t>
            </a:r>
            <a:endParaRPr lang="en-US" altLang="zh-CN" dirty="0" smtClean="0"/>
          </a:p>
          <a:p>
            <a:r>
              <a:rPr lang="en-US" altLang="zh-CN" dirty="0" smtClean="0"/>
              <a:t>MLS-MPM</a:t>
            </a:r>
            <a:r>
              <a:rPr lang="zh-CN" altLang="en-US" dirty="0" smtClean="0"/>
              <a:t>算法的</a:t>
            </a:r>
            <a:r>
              <a:rPr lang="en-US" altLang="zh-CN" dirty="0" smtClean="0"/>
              <a:t>2D</a:t>
            </a:r>
            <a:r>
              <a:rPr lang="zh-CN" altLang="en-US" dirty="0"/>
              <a:t>实现</a:t>
            </a:r>
            <a:endParaRPr lang="en-US" altLang="zh-CN" dirty="0" smtClean="0"/>
          </a:p>
          <a:p>
            <a:r>
              <a:rPr lang="zh-CN" altLang="en-US" dirty="0" smtClean="0"/>
              <a:t>仅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个文件，可自编译运行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Taichi.h</a:t>
            </a:r>
            <a:r>
              <a:rPr lang="zh-CN" altLang="en-US" dirty="0" smtClean="0"/>
              <a:t>：包含仿真、优化、求解的所有代码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mls-mpm88.cpp</a:t>
            </a:r>
            <a:r>
              <a:rPr lang="zh-CN" altLang="en-US" dirty="0" smtClean="0"/>
              <a:t>：应用示范代码，</a:t>
            </a:r>
            <a:r>
              <a:rPr lang="en-US" altLang="zh-CN" dirty="0" smtClean="0"/>
              <a:t>88</a:t>
            </a:r>
            <a:r>
              <a:rPr lang="zh-CN" altLang="en-US" dirty="0" smtClean="0"/>
              <a:t>行实现如右效果（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个雪块落地）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0" y="1825625"/>
            <a:ext cx="4375150" cy="4375150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MLS-MPM算法2D实现</a:t>
            </a:r>
            <a:r>
              <a:rPr kumimoji="0" lang="zh-CN" altLang="zh-CN" sz="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MLS-MPM</a:t>
            </a:r>
            <a:r>
              <a:rPr lang="zh-CN" altLang="en-US" dirty="0"/>
              <a:t>简介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算法流程</a:t>
            </a:r>
          </a:p>
        </p:txBody>
      </p:sp>
      <p:sp>
        <p:nvSpPr>
          <p:cNvPr id="4" name="矩形 3"/>
          <p:cNvSpPr/>
          <p:nvPr/>
        </p:nvSpPr>
        <p:spPr>
          <a:xfrm>
            <a:off x="4423432" y="2560616"/>
            <a:ext cx="2108233" cy="5324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从粒子插值到格点</a:t>
            </a:r>
          </a:p>
        </p:txBody>
      </p:sp>
      <p:sp>
        <p:nvSpPr>
          <p:cNvPr id="5" name="矩形 4"/>
          <p:cNvSpPr/>
          <p:nvPr/>
        </p:nvSpPr>
        <p:spPr>
          <a:xfrm>
            <a:off x="4879910" y="1662709"/>
            <a:ext cx="1194319" cy="5324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初始化</a:t>
            </a:r>
          </a:p>
        </p:txBody>
      </p:sp>
      <p:sp>
        <p:nvSpPr>
          <p:cNvPr id="6" name="箭头: 上 5"/>
          <p:cNvSpPr/>
          <p:nvPr/>
        </p:nvSpPr>
        <p:spPr>
          <a:xfrm rot="10800000">
            <a:off x="5311004" y="2255177"/>
            <a:ext cx="333093" cy="2743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上 7"/>
          <p:cNvSpPr/>
          <p:nvPr/>
        </p:nvSpPr>
        <p:spPr>
          <a:xfrm rot="10800000">
            <a:off x="5311003" y="3145779"/>
            <a:ext cx="333093" cy="3127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67134" y="3528872"/>
            <a:ext cx="1837644" cy="5324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更新格点信息</a:t>
            </a:r>
          </a:p>
        </p:txBody>
      </p:sp>
      <p:sp>
        <p:nvSpPr>
          <p:cNvPr id="10" name="矩形 9"/>
          <p:cNvSpPr/>
          <p:nvPr/>
        </p:nvSpPr>
        <p:spPr>
          <a:xfrm>
            <a:off x="4396970" y="4484133"/>
            <a:ext cx="2177971" cy="5324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从格点插值到粒子</a:t>
            </a:r>
          </a:p>
        </p:txBody>
      </p:sp>
      <p:sp>
        <p:nvSpPr>
          <p:cNvPr id="12" name="箭头: 上 11"/>
          <p:cNvSpPr/>
          <p:nvPr/>
        </p:nvSpPr>
        <p:spPr>
          <a:xfrm rot="10800000">
            <a:off x="5319410" y="4157211"/>
            <a:ext cx="333093" cy="2743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567134" y="5368207"/>
            <a:ext cx="1837644" cy="5324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更新粒子信息</a:t>
            </a:r>
          </a:p>
        </p:txBody>
      </p:sp>
      <p:sp>
        <p:nvSpPr>
          <p:cNvPr id="14" name="箭头: 上 13"/>
          <p:cNvSpPr/>
          <p:nvPr/>
        </p:nvSpPr>
        <p:spPr>
          <a:xfrm rot="10800000">
            <a:off x="5319410" y="5080935"/>
            <a:ext cx="333093" cy="2743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肘形 15"/>
          <p:cNvCxnSpPr>
            <a:stCxn id="13" idx="3"/>
            <a:endCxn id="4" idx="3"/>
          </p:cNvCxnSpPr>
          <p:nvPr/>
        </p:nvCxnSpPr>
        <p:spPr>
          <a:xfrm flipV="1">
            <a:off x="6404778" y="2826846"/>
            <a:ext cx="126887" cy="2807591"/>
          </a:xfrm>
          <a:prstGeom prst="bentConnector3">
            <a:avLst>
              <a:gd name="adj1" fmla="val 2801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从粒子插值到格点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39" y="2297952"/>
            <a:ext cx="4497073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875762" y="3656172"/>
            <a:ext cx="336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r>
              <a:rPr lang="zh-CN" altLang="en-US" dirty="0"/>
              <a:t>样条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" y="1723345"/>
            <a:ext cx="2016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插值函数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60140" y="2511820"/>
                <a:ext cx="5255285" cy="1513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                0≤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    1≤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&amp;0                                                      2≤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40" y="2511820"/>
                <a:ext cx="5255285" cy="15136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8" name="图片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45" y="5018736"/>
            <a:ext cx="1427480" cy="143129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326012" y="5247608"/>
                <a:ext cx="1360180" cy="615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nary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012" y="5247608"/>
                <a:ext cx="1360180" cy="615168"/>
              </a:xfrm>
              <a:prstGeom prst="rect">
                <a:avLst/>
              </a:prstGeom>
              <a:blipFill rotWithShape="1">
                <a:blip r:embed="rId5"/>
                <a:stretch>
                  <a:fillRect l="-31390" t="-115842" r="-32287" b="-166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48820" y="5928408"/>
                <a:ext cx="1360180" cy="615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820" y="5928408"/>
                <a:ext cx="1360180" cy="615168"/>
              </a:xfrm>
              <a:prstGeom prst="rect">
                <a:avLst/>
              </a:prstGeom>
              <a:blipFill rotWithShape="1">
                <a:blip r:embed="rId6"/>
                <a:stretch>
                  <a:fillRect l="-41704" t="-117000" r="-21973" b="-169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843253" y="4785943"/>
            <a:ext cx="266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</a:t>
            </a:r>
            <a:r>
              <a:rPr lang="zh-CN" altLang="en-US" sz="2400" dirty="0"/>
              <a:t>样条函数性质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1004</Words>
  <Application>Microsoft Office PowerPoint</Application>
  <PresentationFormat>宽屏</PresentationFormat>
  <Paragraphs>125</Paragraphs>
  <Slides>23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Open Sans</vt:lpstr>
      <vt:lpstr>等线</vt:lpstr>
      <vt:lpstr>等线 Light</vt:lpstr>
      <vt:lpstr>Arial</vt:lpstr>
      <vt:lpstr>Cambria Math</vt:lpstr>
      <vt:lpstr>Office 主题​​</vt:lpstr>
      <vt:lpstr>Homework 7</vt:lpstr>
      <vt:lpstr>Taichi（太极）简介</vt:lpstr>
      <vt:lpstr>PowerPoint 演示文稿</vt:lpstr>
      <vt:lpstr>99行代码实现《冰雪奇缘》特效</vt:lpstr>
      <vt:lpstr>Taichi MPM</vt:lpstr>
      <vt:lpstr>88行代码实现</vt:lpstr>
      <vt:lpstr>MLS-MPM简介</vt:lpstr>
      <vt:lpstr>算法流程</vt:lpstr>
      <vt:lpstr>从粒子插值到格点</vt:lpstr>
      <vt:lpstr>从粒子插值到格点</vt:lpstr>
      <vt:lpstr>更新格点信息</vt:lpstr>
      <vt:lpstr>从格点插值到粒子</vt:lpstr>
      <vt:lpstr>更新粒子信息</vt:lpstr>
      <vt:lpstr>PowerPoint 演示文稿</vt:lpstr>
      <vt:lpstr>3D Simulation by Taichi</vt:lpstr>
      <vt:lpstr>3D Simulation by Taichi</vt:lpstr>
      <vt:lpstr>作业7</vt:lpstr>
      <vt:lpstr>作业要求</vt:lpstr>
      <vt:lpstr>参考模仿3个samples</vt:lpstr>
      <vt:lpstr>参考模仿3个samples</vt:lpstr>
      <vt:lpstr>Samples code</vt:lpstr>
      <vt:lpstr>开放探究式任务：创意、好玩、有趣</vt:lpstr>
      <vt:lpstr>作业递交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物质点法简介</dc:title>
  <cp:lastModifiedBy>Liu Ligang</cp:lastModifiedBy>
  <cp:revision>62</cp:revision>
  <dcterms:created xsi:type="dcterms:W3CDTF">2018-06-19T04:39:00Z</dcterms:created>
  <dcterms:modified xsi:type="dcterms:W3CDTF">2020-03-28T13:19:45Z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